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5"/>
    <p:sldMasterId id="2147483743" r:id="rId6"/>
    <p:sldMasterId id="214748374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">
          <p15:clr>
            <a:srgbClr val="9AA0A6"/>
          </p15:clr>
        </p15:guide>
        <p15:guide id="2" pos="130">
          <p15:clr>
            <a:srgbClr val="9AA0A6"/>
          </p15:clr>
        </p15:guide>
        <p15:guide id="3" orient="horz" pos="2914">
          <p15:clr>
            <a:srgbClr val="9AA0A6"/>
          </p15:clr>
        </p15:guide>
        <p15:guide id="4" pos="5649">
          <p15:clr>
            <a:srgbClr val="9AA0A6"/>
          </p15:clr>
        </p15:guide>
        <p15:guide id="5" orient="horz" pos="735">
          <p15:clr>
            <a:srgbClr val="9AA0A6"/>
          </p15:clr>
        </p15:guide>
        <p15:guide id="6" pos="3211">
          <p15:clr>
            <a:srgbClr val="9AA0A6"/>
          </p15:clr>
        </p15:guide>
        <p15:guide id="7" orient="horz" pos="2571">
          <p15:clr>
            <a:srgbClr val="9AA0A6"/>
          </p15:clr>
        </p15:guide>
        <p15:guide id="8" pos="4709">
          <p15:clr>
            <a:srgbClr val="9AA0A6"/>
          </p15:clr>
        </p15:guide>
        <p15:guide id="9" orient="horz" pos="5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0AB0BB-9C19-4B36-9DB1-201F1340096A}">
  <a:tblStyle styleId="{990AB0BB-9C19-4B36-9DB1-201F13400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" orient="horz"/>
        <p:guide pos="130"/>
        <p:guide pos="2914" orient="horz"/>
        <p:guide pos="5649"/>
        <p:guide pos="735" orient="horz"/>
        <p:guide pos="3211"/>
        <p:guide pos="2571" orient="horz"/>
        <p:guide pos="4709"/>
        <p:guide pos="57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3.xml"/><Relationship Id="rId33" Type="http://schemas.openxmlformats.org/officeDocument/2006/relationships/font" Target="fonts/Oswald-regular.fntdata"/><Relationship Id="rId10" Type="http://schemas.openxmlformats.org/officeDocument/2006/relationships/slide" Target="slides/slide2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Oswald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GAmarketing/pen/gOOQGwG" TargetMode="External"/><Relationship Id="rId3" Type="http://schemas.openxmlformats.org/officeDocument/2006/relationships/hyperlink" Target="https://codepen.io/GAmarketing/pen/BaaGwJV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dd4fa9b7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dd4fa9b7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cc8b7aff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cc8b7aff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time check and offer to provide guidance before prompting students to move on to the next section.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cc8b7aff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cc8b7aff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time check and offer to provide guidance before prompting students to move on to the next section.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cc8b7aff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cc8b7aff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time check and offer to provide guidance before prompting students to move on to the next section.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cc8b7aff9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cc8b7aff9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cc8b7aff9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cc8b7aff9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a quick time check and let students know how much time they have left in the lab.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Depending your students, you can adjust this to be a partner or group exercise or allow students to choose among solo/partner/group formats as they wish.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It’s quite likely that many students won’t finish this assignment. You have a choice: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Gauge the class, and if less than 50% don’t finish, turn it into a Homework Assignment 3 for them to finish over the weekend. Then, show them the overlay as part of Lesson 7.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If you have +50% close to finishing, do the overlay as a code-along and wrap up the assignment (the latter path is pretty rare).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c1bf11dde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c1bf11dde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Again, feel free to either extend the “Build a Real Website” exercise into becoming Homework 3 or use the provided Homework 3 assignment deck.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dd4fa9b7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dd4fa9b7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5cc2bf488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5cc2bf488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c1bf11d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c1bf11d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339b780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339b780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339b780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339b780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c3052f9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c3052f9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Duration: 120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b167e6f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b167e6f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TEACHING TIPS: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This exercise is timed at two hours and meant to have students both work through previous content and incorporate the newly introduced content. You could adjust this to be a partner or group exercise depending on the students, perhaps allowing students to choose among solo/partner/group formats as they wish.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At this point, this will be HARD for students. The first part of this should be guided: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Help them think about the problem in stages.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Do some wireframe/DOM tree stuff, then move into how to think about HTML, then layout, then styling-up finish work.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Give them a heads up: The dark overlay on the picture requires more than they know how to do (show them pseudo-selectors and the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property). Encourage exploration into Lesson 7, where they will learn how to work with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It’s quite likely that many students won’t finish this assignment. You have a choice: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Gauge the class, and if less than 50% don’t finish, turn it into a Homework Assignment 3 for them to finish over the weekend.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Then, show them the overlay as part of Lesson 7. If you have +50% close to finishing, do the overlay as a code-along and wrap up the assignment (the latter path is pretty rare).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Here is a different option for a real build: A prototype from daocloud.com: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Starter code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https://codepen.io/GAmarketing/pen/gOOQGwG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Solution code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https://codepen.io/GAmarketing/pen/BaaGwJV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cc8b7aff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cc8b7aff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c8b7aff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cc8b7aff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TEACHING TIPS: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At this point, it’s up to you how you want to structure the lab going forward.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approach would be to give some time for each section, as some sections would require more than others, and then setting aside check-in time to discuss the solution code / CSS concepts for that section.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can then leave the sections that you don't have time for as homework or extra practice for students over the weekend.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Note</a:t>
            </a:r>
            <a:r>
              <a:rPr lang="en"/>
              <a:t>:  T</a:t>
            </a:r>
            <a:r>
              <a:rPr lang="en"/>
              <a:t>he starter code and HTML are </a:t>
            </a:r>
            <a:r>
              <a:rPr i="1" lang="en"/>
              <a:t>not </a:t>
            </a:r>
            <a:r>
              <a:rPr lang="en"/>
              <a:t>provided for each section, as this is a good opportunity do a codealong with students to add some HTML section-by-section.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4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2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2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2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" name="Google Shape;105;p13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3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119" name="Google Shape;11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9" name="Google Shape;169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1" name="Google Shape;1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" name="Google Shape;18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7" name="Google Shape;197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 + Timer">
  <p:cSld name="BLANK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2" name="Google Shape;24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2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4" name="Google Shape;44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3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Computer Exercise">
  <p:cSld name="TITLE_AND_BODY_1_2_2_2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</a:t>
            </a:r>
            <a:r>
              <a:rPr lang="en"/>
              <a:t>9</a:t>
            </a:r>
            <a:r>
              <a:rPr lang="en"/>
              <a:t> General Assembly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50" y="83889"/>
            <a:ext cx="847700" cy="71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3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>
            <p:ph idx="4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6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305" name="Google Shape;30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33" name="Google Shape;333;p38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4" name="Google Shape;33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38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43" name="Google Shape;343;p39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4" name="Google Shape;34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39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356" name="Google Shape;35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4" name="Google Shape;54;p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2" name="Google Shape;362;p4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68" name="Google Shape;368;p4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74" name="Google Shape;374;p44"/>
          <p:cNvSpPr txBox="1"/>
          <p:nvPr>
            <p:ph idx="2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375" name="Google Shape;375;p4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46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6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46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4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47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2" name="Google Shape;392;p47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3" name="Google Shape;393;p47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7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8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5" name="Google Shape;405;p4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407" name="Google Shape;40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3" name="Google Shape;413;p5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415" name="Google Shape;41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5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23" name="Google Shape;42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7" name="Google Shape;427;p51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5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5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42" name="Google Shape;4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44" name="Google Shape;4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452" name="Google Shape;45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55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55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0" name="Google Shape;46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56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56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0" name="Google Shape;4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6" name="Google Shape;476;p5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8" name="Google Shape;478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2" name="Google Shape;482;p5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5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8" name="Google Shape;48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 + Timer">
  <p:cSld name="TITLE_AND_BODY_1_2_2_2_1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5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5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97" name="Google Shape;49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9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9" name="Google Shape;499;p59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sp>
        <p:nvSpPr>
          <p:cNvPr id="500" name="Google Shape;500;p59"/>
          <p:cNvSpPr txBox="1"/>
          <p:nvPr>
            <p:ph idx="4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6" name="Google Shape;506;p6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6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8" name="Google Shape;50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60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6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6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1" name="Google Shape;52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6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5" name="Google Shape;525;p62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1" name="Google Shape;531;p63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536" name="Google Shape;536;p64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64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64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39" name="Google Shape;539;p64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64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64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2" name="Google Shape;542;p64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3" name="Google Shape;543;p64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4" name="Google Shape;544;p6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5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48" name="Google Shape;548;p6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9" name="Google Shape;549;p6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</a:t>
            </a:r>
            <a:r>
              <a:rPr lang="en"/>
              <a:t>1</a:t>
            </a:r>
            <a:r>
              <a:rPr lang="en"/>
              <a:t> General Assembly</a:t>
            </a:r>
            <a:endParaRPr/>
          </a:p>
        </p:txBody>
      </p:sp>
      <p:pic>
        <p:nvPicPr>
          <p:cNvPr id="550" name="Google Shape;55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3" name="Google Shape;553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68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8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8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66" name="Google Shape;56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9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69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69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69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69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69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69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69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69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69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69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2" name="Google Shape;582;p69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69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69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69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69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9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69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0" name="Google Shape;590;p69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0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94" name="Google Shape;594;p7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5" name="Google Shape;59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0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p70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70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1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604" name="Google Shape;604;p71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5" name="Google Shape;60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1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71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71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2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2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2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72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72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17" name="Google Shape;61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3" name="Google Shape;623;p7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5" name="Google Shape;625;p7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9" name="Google Shape;629;p7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1" name="Google Shape;631;p7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34" name="Google Shape;634;p76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635" name="Google Shape;635;p7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7" name="Google Shape;637;p7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38" name="Google Shape;638;p76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641" name="Google Shape;641;p77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78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8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8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78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7" name="Google Shape;647;p78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8" name="Google Shape;648;p7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9" name="Google Shape;649;p7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9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79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653" name="Google Shape;653;p7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654" name="Google Shape;654;p79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5" name="Google Shape;655;p79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79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8" name="Google Shape;658;p80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8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0" name="Google Shape;660;p8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1" name="Google Shape;661;p8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1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6" name="Google Shape;666;p8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8" name="Google Shape;668;p8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669" name="Google Shape;66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4" name="Google Shape;674;p8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6" name="Google Shape;676;p8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677" name="Google Shape;677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3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2" name="Google Shape;682;p8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8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84" name="Google Shape;684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686" name="Google Shape;6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8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8" name="Google Shape;688;p83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8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8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8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6" name="Google Shape;696;p8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7" name="Google Shape;697;p84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" name="Google Shape;701;p8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2" name="Google Shape;702;p8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03" name="Google Shape;703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705" name="Google Shape;7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7" name="Google Shape;707;p8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8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8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13" name="Google Shape;71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5" name="Google Shape;715;p8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8" name="Google Shape;718;p8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9" name="Google Shape;719;p87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87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1" name="Google Shape;72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3" name="Google Shape;7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5" name="Google Shape;725;p8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8" name="Google Shape;728;p8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9" name="Google Shape;729;p88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88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1" name="Google Shape;731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3" name="Google Shape;733;p8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7" name="Google Shape;737;p8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8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9" name="Google Shape;739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741" name="Google Shape;7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3" name="Google Shape;743;p8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7" name="Google Shape;747;p9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9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49" name="Google Shape;749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1" name="Google Shape;751;p9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9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6" name="Google Shape;756;p9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p9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58" name="Google Shape;758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0" name="Google Shape;760;p91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61" name="Google Shape;7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1"/>
          <p:cNvSpPr txBox="1"/>
          <p:nvPr>
            <p:ph idx="4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p9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9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9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9" name="Google Shape;769;p9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770" name="Google Shape;770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3"/>
          <p:cNvSpPr txBox="1"/>
          <p:nvPr>
            <p:ph idx="1" type="subTitle"/>
          </p:nvPr>
        </p:nvSpPr>
        <p:spPr>
          <a:xfrm>
            <a:off x="7880125" y="401625"/>
            <a:ext cx="917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73" name="Google Shape;77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9050" y="457200"/>
            <a:ext cx="20795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3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5" name="Google Shape;775;p9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93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7" name="Google Shape;777;p9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8" name="Google Shape;778;p9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4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94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4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3" name="Google Shape;783;p94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9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5" name="Google Shape;785;p9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5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788" name="Google Shape;788;p95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95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0" name="Google Shape;790;p95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1" name="Google Shape;791;p95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2" name="Google Shape;792;p95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3" name="Google Shape;793;p95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4" name="Google Shape;794;p95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5" name="Google Shape;795;p95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6" name="Google Shape;796;p9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6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6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00" name="Google Shape;800;p9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1" name="Google Shape;801;p9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02" name="Google Shape;802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805" name="Google Shape;805;p9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97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7" name="Google Shape;807;p9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97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9" name="Google Shape;809;p97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97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1" name="Google Shape;811;p97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2" name="Google Shape;812;p9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theme" Target="../theme/theme4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296" name="Google Shape;296;p3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558" name="Google Shape;558;p6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0" name="Google Shape;560;p6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pen.io/GAmarketing/pen/ZELpagj" TargetMode="External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depen.io/GAmarketing/pen/dyNpJyy" TargetMode="External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depen.io/GAmarketing/pen/MWJjrWX" TargetMode="External"/><Relationship Id="rId4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depen.io/GAmarketing/pen/gOgwobw" TargetMode="External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pen.io/GAmarketing/pen/MWJjrYX" TargetMode="External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drive/u/0/folders/14AAUX5lKrasYMG8cYl42OI2GxXij0Bgx" TargetMode="External"/><Relationship Id="rId4" Type="http://schemas.openxmlformats.org/officeDocument/2006/relationships/hyperlink" Target="https://drive.google.com/drive/u/0/folders/14AAUX5lKrasYMG8cYl42OI2GxXij0Bgx" TargetMode="External"/><Relationship Id="rId5" Type="http://schemas.openxmlformats.org/officeDocument/2006/relationships/slide" Target="/ppt/slides/slide6.xml"/><Relationship Id="rId6" Type="http://schemas.openxmlformats.org/officeDocument/2006/relationships/hyperlink" Target="http://ga.co/curriculum-feedba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depen.io/collection/DKEbaj/" TargetMode="External"/><Relationship Id="rId4" Type="http://schemas.openxmlformats.org/officeDocument/2006/relationships/hyperlink" Target="https://codepen.io/collection/AEwGWY/" TargetMode="External"/><Relationship Id="rId5" Type="http://schemas.openxmlformats.org/officeDocument/2006/relationships/hyperlink" Target="https://codepen.io/collection/DZEVr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hyperlink" Target="https://codepen.io/GAmarketing/pen/GRRwvPN" TargetMode="External"/><Relationship Id="rId5" Type="http://schemas.openxmlformats.org/officeDocument/2006/relationships/hyperlink" Target="https://codepen.io/GAmarketing/pen/MWWzvXX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8"/>
          <p:cNvSpPr txBox="1"/>
          <p:nvPr>
            <p:ph type="title"/>
          </p:nvPr>
        </p:nvSpPr>
        <p:spPr>
          <a:xfrm>
            <a:off x="457200" y="1777050"/>
            <a:ext cx="81897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Lab</a:t>
            </a:r>
            <a:endParaRPr/>
          </a:p>
        </p:txBody>
      </p:sp>
      <p:sp>
        <p:nvSpPr>
          <p:cNvPr id="818" name="Google Shape;818;p98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Front-End Web Development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 Header</a:t>
            </a:r>
            <a:endParaRPr/>
          </a:p>
        </p:txBody>
      </p:sp>
      <p:sp>
        <p:nvSpPr>
          <p:cNvPr id="895" name="Google Shape;895;p10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107"/>
          <p:cNvSpPr txBox="1"/>
          <p:nvPr>
            <p:ph idx="1" type="body"/>
          </p:nvPr>
        </p:nvSpPr>
        <p:spPr>
          <a:xfrm>
            <a:off x="457200" y="1372788"/>
            <a:ext cx="8229600" cy="27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first section: the </a:t>
            </a:r>
            <a:r>
              <a:rPr b="1" lang="en" sz="1600">
                <a:solidFill>
                  <a:schemeClr val="dk1"/>
                </a:solidFill>
              </a:rPr>
              <a:t>header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Header-only solution code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seem to have two sections of content, one on each side of the page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How can we get this layout in flexbox?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7" name="Google Shape;897;p10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898" name="Google Shape;89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058" y="1054700"/>
            <a:ext cx="7016181" cy="224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9" name="Google Shape;899;p107"/>
          <p:cNvSpPr/>
          <p:nvPr/>
        </p:nvSpPr>
        <p:spPr>
          <a:xfrm>
            <a:off x="926700" y="10177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0" name="Google Shape;900;p10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0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 </a:t>
            </a:r>
            <a:r>
              <a:rPr lang="en"/>
              <a:t>Main Background</a:t>
            </a:r>
            <a:endParaRPr/>
          </a:p>
        </p:txBody>
      </p:sp>
      <p:sp>
        <p:nvSpPr>
          <p:cNvPr id="907" name="Google Shape;907;p10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8" name="Google Shape;908;p108"/>
          <p:cNvSpPr txBox="1"/>
          <p:nvPr>
            <p:ph idx="1" type="body"/>
          </p:nvPr>
        </p:nvSpPr>
        <p:spPr>
          <a:xfrm>
            <a:off x="457200" y="1143000"/>
            <a:ext cx="4114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second section: the </a:t>
            </a:r>
            <a:r>
              <a:rPr b="1" lang="en" sz="1600">
                <a:solidFill>
                  <a:schemeClr val="dk1"/>
                </a:solidFill>
              </a:rPr>
              <a:t>main background image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Main background image only solution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can we set the </a:t>
            </a:r>
            <a:r>
              <a:rPr b="1" lang="en" sz="1600">
                <a:solidFill>
                  <a:schemeClr val="dk1"/>
                </a:solidFill>
              </a:rPr>
              <a:t>image</a:t>
            </a:r>
            <a:r>
              <a:rPr lang="en" sz="1600">
                <a:solidFill>
                  <a:schemeClr val="dk1"/>
                </a:solidFill>
              </a:rPr>
              <a:t> to show up in the </a:t>
            </a:r>
            <a:r>
              <a:rPr b="1" lang="en" sz="1600">
                <a:solidFill>
                  <a:schemeClr val="dk1"/>
                </a:solidFill>
              </a:rPr>
              <a:t>background</a:t>
            </a:r>
            <a:r>
              <a:rPr lang="en" sz="1600">
                <a:solidFill>
                  <a:schemeClr val="dk1"/>
                </a:solidFill>
              </a:rPr>
              <a:t>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Does an element get height from a background image?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How can we center the content inside of the background image?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Bonus: how can we darken the background image?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09" name="Google Shape;909;p108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10" name="Google Shape;91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450" y="1991274"/>
            <a:ext cx="3380350" cy="16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8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08"/>
          <p:cNvSpPr/>
          <p:nvPr/>
        </p:nvSpPr>
        <p:spPr>
          <a:xfrm>
            <a:off x="5097125" y="1903763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3" name="Google Shape;913;p108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Locals Section</a:t>
            </a:r>
            <a:endParaRPr/>
          </a:p>
        </p:txBody>
      </p:sp>
      <p:sp>
        <p:nvSpPr>
          <p:cNvPr id="919" name="Google Shape;919;p10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10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third section: the </a:t>
            </a:r>
            <a:r>
              <a:rPr b="1" lang="en" sz="1600">
                <a:solidFill>
                  <a:schemeClr val="dk1"/>
                </a:solidFill>
              </a:rPr>
              <a:t>locals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Locals-only solution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many columns do we see in this section?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Is the layout identical or close to identical in each column?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If so, we can focus on building one column at a time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Once one column is built, we can copy/paste that code to create the other columns (all we have to do is edit the content/HTML)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21" name="Google Shape;921;p109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22" name="Google Shape;92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1" y="1230422"/>
            <a:ext cx="4945801" cy="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09"/>
          <p:cNvSpPr/>
          <p:nvPr/>
        </p:nvSpPr>
        <p:spPr>
          <a:xfrm>
            <a:off x="3513425" y="1166963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p10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Featured Neighborhoods Section </a:t>
            </a:r>
            <a:endParaRPr/>
          </a:p>
        </p:txBody>
      </p:sp>
      <p:sp>
        <p:nvSpPr>
          <p:cNvPr id="931" name="Google Shape;931;p11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11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fourth section: the </a:t>
            </a:r>
            <a:r>
              <a:rPr b="1" lang="en" sz="1600">
                <a:solidFill>
                  <a:schemeClr val="dk1"/>
                </a:solidFill>
              </a:rPr>
              <a:t>neighborhoods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Neighborhoods-only solution code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see a few rows of centered content, and a </a:t>
            </a:r>
            <a:r>
              <a:rPr lang="en" sz="1600">
                <a:solidFill>
                  <a:schemeClr val="dk1"/>
                </a:solidFill>
              </a:rPr>
              <a:t>three</a:t>
            </a:r>
            <a:r>
              <a:rPr lang="en" sz="1600">
                <a:solidFill>
                  <a:schemeClr val="dk1"/>
                </a:solidFill>
              </a:rPr>
              <a:t> column row.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There are a few similar concepts from previous sections: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Each column has similar layout, so we can just focus on building one and then copying that HTML structure to the other columns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Centering content within (or on top of) a background image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3" name="Google Shape;933;p110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34" name="Google Shape;93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88" y="1021550"/>
            <a:ext cx="3571624" cy="14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10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10"/>
          <p:cNvSpPr/>
          <p:nvPr/>
        </p:nvSpPr>
        <p:spPr>
          <a:xfrm>
            <a:off x="4588788" y="1011788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110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The Footer</a:t>
            </a:r>
            <a:endParaRPr/>
          </a:p>
        </p:txBody>
      </p:sp>
      <p:sp>
        <p:nvSpPr>
          <p:cNvPr id="943" name="Google Shape;943;p1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" name="Google Shape;944;p11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fifth section: the </a:t>
            </a:r>
            <a:r>
              <a:rPr b="1" lang="en" sz="1600">
                <a:solidFill>
                  <a:schemeClr val="dk1"/>
                </a:solidFill>
              </a:rPr>
              <a:t>footer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Footer-only solution code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45" name="Google Shape;945;p111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946" name="Google Shape;94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982" y="2379923"/>
            <a:ext cx="6550028" cy="59923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1"/>
          <p:cNvSpPr/>
          <p:nvPr/>
        </p:nvSpPr>
        <p:spPr>
          <a:xfrm>
            <a:off x="1117400" y="253027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11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2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Key Takeaways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4" name="Google Shape;954;p112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Next Time</a:t>
            </a:r>
            <a:endParaRPr/>
          </a:p>
        </p:txBody>
      </p:sp>
      <p:sp>
        <p:nvSpPr>
          <p:cNvPr id="955" name="Google Shape;955;p112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Fonts + Layouts = Style Points!</a:t>
            </a:r>
            <a:endParaRPr/>
          </a:p>
        </p:txBody>
      </p:sp>
      <p:sp>
        <p:nvSpPr>
          <p:cNvPr id="956" name="Google Shape;956;p112"/>
          <p:cNvSpPr txBox="1"/>
          <p:nvPr>
            <p:ph idx="3" type="body"/>
          </p:nvPr>
        </p:nvSpPr>
        <p:spPr>
          <a:xfrm>
            <a:off x="458325" y="1811075"/>
            <a:ext cx="33345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Always</a:t>
            </a:r>
            <a:r>
              <a:rPr lang="en"/>
              <a:t> provide a system </a:t>
            </a:r>
            <a:r>
              <a:rPr lang="en"/>
              <a:t>font fallback option when using custom fonts.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Pseudo-selectors help target context-specific elements.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Layouts are hard and come with </a:t>
            </a:r>
            <a:r>
              <a:rPr b="1" lang="en"/>
              <a:t>practice</a:t>
            </a:r>
            <a:r>
              <a:rPr lang="en"/>
              <a:t>.</a:t>
            </a:r>
            <a:endParaRPr/>
          </a:p>
        </p:txBody>
      </p:sp>
      <p:sp>
        <p:nvSpPr>
          <p:cNvPr id="957" name="Google Shape;957;p112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Basics of Responsive Design</a:t>
            </a:r>
            <a:endParaRPr/>
          </a:p>
        </p:txBody>
      </p:sp>
      <p:sp>
        <p:nvSpPr>
          <p:cNvPr id="958" name="Google Shape;958;p112"/>
          <p:cNvSpPr txBox="1"/>
          <p:nvPr>
            <p:ph idx="5" type="body"/>
          </p:nvPr>
        </p:nvSpPr>
        <p:spPr>
          <a:xfrm>
            <a:off x="4864075" y="1854425"/>
            <a:ext cx="41031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Homework 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Responsive design ensures a good user experience across all device sizes.</a:t>
            </a:r>
            <a:endParaRPr/>
          </a:p>
        </p:txBody>
      </p:sp>
      <p:sp>
        <p:nvSpPr>
          <p:cNvPr id="959" name="Google Shape;959;p112"/>
          <p:cNvSpPr txBox="1"/>
          <p:nvPr>
            <p:ph idx="12" type="sldNum"/>
          </p:nvPr>
        </p:nvSpPr>
        <p:spPr>
          <a:xfrm>
            <a:off x="458325" y="461937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9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  <a:solidFill>
            <a:srgbClr val="FF001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Lesson </a:t>
            </a:r>
            <a:r>
              <a:rPr lang="en">
                <a:solidFill>
                  <a:srgbClr val="FFFFFF"/>
                </a:solidFill>
              </a:rPr>
              <a:t>Change Log FEWD 3.1 - 3.2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4" name="Google Shape;824;p99"/>
          <p:cNvSpPr txBox="1"/>
          <p:nvPr>
            <p:ph idx="4294967295" type="body"/>
          </p:nvPr>
        </p:nvSpPr>
        <p:spPr>
          <a:xfrm>
            <a:off x="979500" y="1078375"/>
            <a:ext cx="70995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Below are the specific changes made in this lesson.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Returning Instructor Directions: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Click on the hyperlinks below, and it will direct you to the specific slide.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Copy the entire slide, and paste in your existing curriculum deck.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Font and Pseudo-Selectors - These topics have been been moved to the</a:t>
            </a:r>
            <a:r>
              <a:rPr lang="en" sz="1200" u="sng">
                <a:solidFill>
                  <a:schemeClr val="hlink"/>
                </a:solidFill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Flex lesson folder</a:t>
            </a:r>
            <a:r>
              <a:rPr lang="en" sz="1200">
                <a:uFill>
                  <a:noFill/>
                </a:uFill>
                <a:hlinkClick r:id="rId4"/>
              </a:rPr>
              <a:t>.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 u="sng">
                <a:solidFill>
                  <a:schemeClr val="hlink"/>
                </a:solidFill>
                <a:hlinkClick action="ppaction://hlinksldjump" r:id="rId5"/>
              </a:rPr>
              <a:t>Build a Real Website</a:t>
            </a:r>
            <a:r>
              <a:rPr lang="en" sz="1200">
                <a:solidFill>
                  <a:schemeClr val="dk1"/>
                </a:solidFill>
              </a:rPr>
              <a:t> (whole section) - </a:t>
            </a:r>
            <a:r>
              <a:rPr lang="en" sz="1200">
                <a:solidFill>
                  <a:schemeClr val="dk1"/>
                </a:solidFill>
              </a:rPr>
              <a:t>Updated the instructions to include smaller steps such as identifying sections of the site and working through each section one by one.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ED532"/>
                </a:highlight>
              </a:rPr>
              <a:t>Share how the lesson went through our Instructor Lesson Exit Ticket - the Curriculum Feedback form: </a:t>
            </a:r>
            <a:r>
              <a:rPr b="1" lang="en" sz="1600" u="sng">
                <a:solidFill>
                  <a:schemeClr val="accent5"/>
                </a:solidFill>
                <a:highlight>
                  <a:srgbClr val="FED532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http://ga.co/curriculum-feedback</a:t>
            </a:r>
            <a:r>
              <a:rPr b="1" lang="en" sz="1600">
                <a:solidFill>
                  <a:schemeClr val="dk1"/>
                </a:solidFill>
                <a:highlight>
                  <a:srgbClr val="FED532"/>
                </a:highlight>
              </a:rPr>
              <a:t> </a:t>
            </a:r>
            <a:endParaRPr sz="1200"/>
          </a:p>
        </p:txBody>
      </p:sp>
      <p:sp>
        <p:nvSpPr>
          <p:cNvPr id="825" name="Google Shape;825;p9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Pre-Class </a:t>
            </a:r>
            <a:r>
              <a:rPr lang="en"/>
              <a:t>Materials and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00"/>
          <p:cNvSpPr txBox="1"/>
          <p:nvPr>
            <p:ph idx="4294967295" type="body"/>
          </p:nvPr>
        </p:nvSpPr>
        <p:spPr>
          <a:xfrm>
            <a:off x="979500" y="1078375"/>
            <a:ext cx="70995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Review all slides, lab activities, and code-alongs.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There are prompts in the speaker notes with opportunities for instructor customization.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Materials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Reference Code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Starter Code in CodePen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Solution Code in CodePen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32" name="Google Shape;832;p10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Fonts, Pseudo-Selectors, and Layout Lab</a:t>
            </a:r>
            <a:endParaRPr/>
          </a:p>
        </p:txBody>
      </p:sp>
      <p:sp>
        <p:nvSpPr>
          <p:cNvPr id="838" name="Google Shape;838;p101"/>
          <p:cNvSpPr txBox="1"/>
          <p:nvPr>
            <p:ph idx="4294967295" type="body"/>
          </p:nvPr>
        </p:nvSpPr>
        <p:spPr>
          <a:xfrm>
            <a:off x="979500" y="1164500"/>
            <a:ext cx="34083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Overview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This lesson covers some specific CSS properties and selectors and challenges students to apply their cumulative learnings with a layout lab.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01"/>
          <p:cNvSpPr txBox="1"/>
          <p:nvPr>
            <p:ph idx="4294967295" type="body"/>
          </p:nvPr>
        </p:nvSpPr>
        <p:spPr>
          <a:xfrm>
            <a:off x="4422075" y="1164500"/>
            <a:ext cx="38736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Learning Objectives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this lesson, students will: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Apply custom fonts to text using CSS.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pseudo-selectors to create more specific CSS rules.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Build a real-world HTML/CSS mockup.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Duration: </a:t>
            </a:r>
            <a:r>
              <a:rPr lang="en" sz="1600">
                <a:solidFill>
                  <a:schemeClr val="dk1"/>
                </a:solidFill>
              </a:rPr>
              <a:t>180 minutes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0" name="Google Shape;840;p10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Suggested 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6" name="Google Shape;846;p102"/>
          <p:cNvGraphicFramePr/>
          <p:nvPr/>
        </p:nvGraphicFramePr>
        <p:xfrm>
          <a:off x="979488" y="10716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{990AB0BB-9C19-4B36-9DB1-201F1340096A}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–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Q&amp;A Review of CSS So Far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There will likely be questions and a need for a review before jumping in to the ab.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:30–3:00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Grid Walk-Through/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Build a Real Website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 major challenge to recreate an entire page. Take it in stages, check in frequently, and demonstrate parts after a while if students get stuck.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7" name="Google Shape;847;p10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3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Real Website</a:t>
            </a:r>
            <a:endParaRPr/>
          </a:p>
        </p:txBody>
      </p:sp>
      <p:sp>
        <p:nvSpPr>
          <p:cNvPr id="853" name="Google Shape;853;p103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Layout Lab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4"/>
          <p:cNvSpPr txBox="1"/>
          <p:nvPr>
            <p:ph type="title"/>
          </p:nvPr>
        </p:nvSpPr>
        <p:spPr>
          <a:xfrm>
            <a:off x="926700" y="256313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Real Website</a:t>
            </a:r>
            <a:endParaRPr/>
          </a:p>
        </p:txBody>
      </p:sp>
      <p:sp>
        <p:nvSpPr>
          <p:cNvPr id="859" name="Google Shape;859;p104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120 </a:t>
            </a:r>
            <a:r>
              <a:rPr lang="en"/>
              <a:t>minutes</a:t>
            </a:r>
            <a:endParaRPr/>
          </a:p>
        </p:txBody>
      </p:sp>
      <p:sp>
        <p:nvSpPr>
          <p:cNvPr id="860" name="Google Shape;860;p10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175" y="897650"/>
            <a:ext cx="2316599" cy="379557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2" name="Google Shape;862;p104"/>
          <p:cNvSpPr txBox="1"/>
          <p:nvPr>
            <p:ph idx="1" type="body"/>
          </p:nvPr>
        </p:nvSpPr>
        <p:spPr>
          <a:xfrm>
            <a:off x="457200" y="1098851"/>
            <a:ext cx="55242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You’re going to build the site pictured to the right (deep breath).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will be difficult but doable. Let’s start it off together and frame out our approach.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63" name="Google Shape;863;p104"/>
          <p:cNvSpPr/>
          <p:nvPr/>
        </p:nvSpPr>
        <p:spPr>
          <a:xfrm>
            <a:off x="530950" y="2460450"/>
            <a:ext cx="2205600" cy="179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Starter code: </a:t>
            </a:r>
            <a:b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https://codepen.io/GAmarketing/pen/GRRwvPN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104"/>
          <p:cNvSpPr/>
          <p:nvPr/>
        </p:nvSpPr>
        <p:spPr>
          <a:xfrm>
            <a:off x="2955028" y="3221694"/>
            <a:ext cx="463800" cy="27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A7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04"/>
          <p:cNvSpPr/>
          <p:nvPr/>
        </p:nvSpPr>
        <p:spPr>
          <a:xfrm>
            <a:off x="3637175" y="2460450"/>
            <a:ext cx="2205600" cy="179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Solution code: </a:t>
            </a:r>
            <a:b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https://codepen.io/GAmarketing/pen/MWWzvXX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104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Sections of the Site</a:t>
            </a:r>
            <a:endParaRPr/>
          </a:p>
        </p:txBody>
      </p:sp>
      <p:sp>
        <p:nvSpPr>
          <p:cNvPr id="872" name="Google Shape;872;p10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3" name="Google Shape;8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675" y="806717"/>
            <a:ext cx="2372100" cy="388650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4" name="Google Shape;874;p105"/>
          <p:cNvSpPr txBox="1"/>
          <p:nvPr>
            <p:ph idx="1" type="body"/>
          </p:nvPr>
        </p:nvSpPr>
        <p:spPr>
          <a:xfrm>
            <a:off x="457200" y="974875"/>
            <a:ext cx="5400000" cy="3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Let’s identify sections of the site that can be built </a:t>
            </a:r>
            <a:r>
              <a:rPr i="1" lang="en" sz="1600">
                <a:solidFill>
                  <a:schemeClr val="dk1"/>
                </a:solidFill>
              </a:rPr>
              <a:t>independent</a:t>
            </a:r>
            <a:r>
              <a:rPr lang="en" sz="1600">
                <a:solidFill>
                  <a:schemeClr val="dk1"/>
                </a:solidFill>
              </a:rPr>
              <a:t> of each other.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can break down the HTML and CSS that we need, based on the content and layout.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few hints on some of the advanced pieces of this site: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hover effect on the </a:t>
            </a:r>
            <a:r>
              <a:rPr b="1" lang="en" sz="1600">
                <a:solidFill>
                  <a:schemeClr val="dk1"/>
                </a:solidFill>
              </a:rPr>
              <a:t>Find a Neighborhood</a:t>
            </a:r>
            <a:r>
              <a:rPr lang="en" sz="1600">
                <a:solidFill>
                  <a:schemeClr val="dk1"/>
                </a:solidFill>
              </a:rPr>
              <a:t> button requires pseudo-selectors.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dark overlay in the picture requires pseudo-selectors </a:t>
            </a:r>
            <a:r>
              <a:rPr i="1" lang="en" sz="1600">
                <a:solidFill>
                  <a:schemeClr val="dk1"/>
                </a:solidFill>
              </a:rPr>
              <a:t>and</a:t>
            </a:r>
            <a:r>
              <a:rPr lang="en" sz="1600">
                <a:solidFill>
                  <a:schemeClr val="dk1"/>
                </a:solidFill>
              </a:rPr>
              <a:t> the </a:t>
            </a:r>
            <a:r>
              <a:rPr b="1" lang="en" sz="1600">
                <a:solidFill>
                  <a:schemeClr val="dk1"/>
                </a:solidFill>
              </a:rPr>
              <a:t>position</a:t>
            </a:r>
            <a:r>
              <a:rPr lang="en" sz="1600">
                <a:solidFill>
                  <a:schemeClr val="dk1"/>
                </a:solidFill>
              </a:rPr>
              <a:t> property.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75" name="Google Shape;875;p10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Sections Are...</a:t>
            </a:r>
            <a:endParaRPr/>
          </a:p>
        </p:txBody>
      </p:sp>
      <p:sp>
        <p:nvSpPr>
          <p:cNvPr id="881" name="Google Shape;881;p10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2" name="Google Shape;8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675" y="806717"/>
            <a:ext cx="2372100" cy="388650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3" name="Google Shape;883;p106"/>
          <p:cNvSpPr txBox="1"/>
          <p:nvPr>
            <p:ph idx="1" type="body"/>
          </p:nvPr>
        </p:nvSpPr>
        <p:spPr>
          <a:xfrm>
            <a:off x="457200" y="954325"/>
            <a:ext cx="56673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There are five sections on the site: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Header / navigation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Main background image section (with </a:t>
            </a:r>
            <a:r>
              <a:rPr b="1" lang="en" sz="1600">
                <a:solidFill>
                  <a:schemeClr val="dk1"/>
                </a:solidFill>
              </a:rPr>
              <a:t>Find a Neighborhood</a:t>
            </a:r>
            <a:r>
              <a:rPr lang="en" sz="1600">
                <a:solidFill>
                  <a:schemeClr val="dk1"/>
                </a:solidFill>
              </a:rPr>
              <a:t> button)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Locals section with two columns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Featured neighborhoods section with three columns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Footer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section stacks one on top of the other. They can be built separately, and </a:t>
            </a:r>
            <a:r>
              <a:rPr lang="en" sz="1600">
                <a:solidFill>
                  <a:schemeClr val="dk1"/>
                </a:solidFill>
              </a:rPr>
              <a:t>you</a:t>
            </a:r>
            <a:r>
              <a:rPr lang="en" sz="1600">
                <a:solidFill>
                  <a:schemeClr val="dk1"/>
                </a:solidFill>
              </a:rPr>
              <a:t> should focus on them one by one as you build your site.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4" name="Google Shape;884;p106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85" name="Google Shape;885;p106"/>
          <p:cNvSpPr/>
          <p:nvPr/>
        </p:nvSpPr>
        <p:spPr>
          <a:xfrm>
            <a:off x="6048075" y="7591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106"/>
          <p:cNvSpPr/>
          <p:nvPr/>
        </p:nvSpPr>
        <p:spPr>
          <a:xfrm>
            <a:off x="6048075" y="1418313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p106"/>
          <p:cNvSpPr/>
          <p:nvPr/>
        </p:nvSpPr>
        <p:spPr>
          <a:xfrm>
            <a:off x="6048075" y="20775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8" name="Google Shape;888;p106"/>
          <p:cNvSpPr/>
          <p:nvPr/>
        </p:nvSpPr>
        <p:spPr>
          <a:xfrm>
            <a:off x="6048075" y="2848750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9" name="Google Shape;889;p106"/>
          <p:cNvSpPr/>
          <p:nvPr/>
        </p:nvSpPr>
        <p:spPr>
          <a:xfrm>
            <a:off x="6048075" y="4394725"/>
            <a:ext cx="369000" cy="2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